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337" r:id="rId5"/>
    <p:sldId id="338" r:id="rId6"/>
    <p:sldId id="292" r:id="rId7"/>
    <p:sldId id="298" r:id="rId8"/>
    <p:sldId id="293" r:id="rId9"/>
    <p:sldId id="349" r:id="rId10"/>
    <p:sldId id="301" r:id="rId11"/>
    <p:sldId id="300" r:id="rId12"/>
    <p:sldId id="339" r:id="rId13"/>
    <p:sldId id="294" r:id="rId14"/>
    <p:sldId id="331" r:id="rId15"/>
    <p:sldId id="332" r:id="rId16"/>
    <p:sldId id="303" r:id="rId17"/>
    <p:sldId id="341" r:id="rId18"/>
    <p:sldId id="340" r:id="rId19"/>
    <p:sldId id="335" r:id="rId20"/>
    <p:sldId id="336" r:id="rId21"/>
    <p:sldId id="313" r:id="rId22"/>
    <p:sldId id="316" r:id="rId23"/>
    <p:sldId id="343" r:id="rId24"/>
    <p:sldId id="342" r:id="rId25"/>
    <p:sldId id="348" r:id="rId26"/>
    <p:sldId id="347" r:id="rId27"/>
    <p:sldId id="346" r:id="rId28"/>
    <p:sldId id="345" r:id="rId29"/>
    <p:sldId id="310" r:id="rId30"/>
    <p:sldId id="283" r:id="rId31"/>
  </p:sldIdLst>
  <p:sldSz cx="12192000" cy="6858000"/>
  <p:notesSz cx="7010400" cy="9296400"/>
  <p:defaultTextStyle>
    <a:defPPr>
      <a:defRPr lang="en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ris" initials="H" lastIdx="4" clrIdx="0">
    <p:extLst>
      <p:ext uri="{19B8F6BF-5375-455C-9EA6-DF929625EA0E}">
        <p15:presenceInfo xmlns:p15="http://schemas.microsoft.com/office/powerpoint/2012/main" userId="Harris" providerId="None"/>
      </p:ext>
    </p:extLst>
  </p:cmAuthor>
  <p:cmAuthor id="2" name="pambos eliades" initials="pe" lastIdx="2" clrIdx="1">
    <p:extLst>
      <p:ext uri="{19B8F6BF-5375-455C-9EA6-DF929625EA0E}">
        <p15:presenceInfo xmlns:p15="http://schemas.microsoft.com/office/powerpoint/2012/main" userId="754dbd426488a3f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3969" autoAdjust="0"/>
  </p:normalViewPr>
  <p:slideViewPr>
    <p:cSldViewPr snapToGrid="0">
      <p:cViewPr varScale="1">
        <p:scale>
          <a:sx n="64" d="100"/>
          <a:sy n="64" d="100"/>
        </p:scale>
        <p:origin x="13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1268760"/>
            <a:ext cx="10465163" cy="1944216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2648736"/>
          </a:xfrm>
        </p:spPr>
        <p:txBody>
          <a:bodyPr lIns="0" rIns="18288"/>
          <a:lstStyle>
            <a:lvl1pPr marL="0" marR="45720" indent="0" algn="l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92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D62DF0-2B73-4518-9F78-3FA6A566CC5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9/11/2024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13383-49A1-426A-B06B-D98F3FA901D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67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003D28-6676-4709-9876-E5C38A9B351F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9/11/2024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13383-49A1-426A-B06B-D98F3FA901D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10972800" cy="49118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9CC1C8-6EA7-4383-8A97-EAB9404D7F1A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9/11/2024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13383-49A1-426A-B06B-D98F3FA901D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21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F97C85-AA6F-4347-8357-F72201F0597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9/11/2024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13383-49A1-426A-B06B-D98F3FA901D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0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3" y="1268760"/>
            <a:ext cx="10465163" cy="1944216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07136" y="3230732"/>
            <a:ext cx="10477429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FA8672-3A2D-43F2-B332-E365F2328156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9/11/2024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82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9D5C5F-C52E-4C03-9ED9-765C3BB0DF91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9/11/2024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13383-49A1-426A-B06B-D98F3FA901D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879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C19779-3E78-41A7-A85D-330F0A901CE0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9/11/2024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13383-49A1-426A-B06B-D98F3FA901D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9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E3971E-094B-4A59-8240-3C1121C56F42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9/11/2024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13383-49A1-426A-B06B-D98F3FA901D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1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ED5DB9-3394-4054-8FB3-F2E703C8852C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9/11/2024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13383-49A1-426A-B06B-D98F3FA901D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857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nip and Round Single Corner Rectangle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ight Triangle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FA6E57-0A1F-4E37-83C8-47AE9CA03563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9/11/2024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BA013383-49A1-426A-B06B-D98F3FA901D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81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9525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70C0"/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30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1" y="260350"/>
            <a:ext cx="1105535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176185" y="6381751"/>
            <a:ext cx="63373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fld id="{09F68F5E-F3E4-47E3-9C3E-CDF4B1E9415D}" type="datetime1">
              <a:rPr lang="en-US" smtClean="0">
                <a:solidFill>
                  <a:srgbClr val="04617B">
                    <a:shade val="90000"/>
                  </a:srgbClr>
                </a:solidFill>
              </a:rPr>
              <a:t>9/11/2024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007534" y="6381751"/>
            <a:ext cx="3071284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648951" y="6383339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fld id="{BA013383-49A1-426A-B06B-D98F3FA901D6}" type="slidenum">
              <a:rPr lang="en-US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4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035" name="Picture 8" descr="FULogo PP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3284" y="6143626"/>
            <a:ext cx="939800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1" y="1412875"/>
            <a:ext cx="11055351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231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200" b="0" i="0" u="none" strike="noStrike" baseline="0" dirty="0">
                <a:latin typeface="CMBX12"/>
              </a:rPr>
              <a:t>Reliable Change Point Detection for ACGH data</a:t>
            </a:r>
            <a:br>
              <a:rPr lang="en-US" sz="4200" b="0" i="0" u="none" strike="noStrike" baseline="0" dirty="0">
                <a:latin typeface="CMBX12"/>
              </a:rPr>
            </a:br>
            <a:endParaRPr lang="en-US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Eliades Charalambos, Harris Papadopoulos </a:t>
            </a:r>
          </a:p>
          <a:p>
            <a:endParaRPr lang="en-US" dirty="0"/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77043692-2D9C-6A84-9921-BD13CE81F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01" y="3886916"/>
            <a:ext cx="6245352" cy="133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56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A15B-2593-4C58-85C1-A60F1205E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Nonconformity Measure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E516D-4B24-4C61-9917-0517FC50B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 Underlying Algorithm</a:t>
            </a:r>
          </a:p>
          <a:p>
            <a:endParaRPr lang="en-US" b="1" dirty="0"/>
          </a:p>
          <a:p>
            <a:r>
              <a:rPr lang="en-US" b="1" dirty="0"/>
              <a:t>NCM: </a:t>
            </a:r>
            <a:r>
              <a:rPr lang="en-US" dirty="0"/>
              <a:t>Identity after we preprocessed the data.</a:t>
            </a:r>
          </a:p>
          <a:p>
            <a:endParaRPr lang="en-US" sz="1800" b="1" dirty="0"/>
          </a:p>
          <a:p>
            <a:r>
              <a:rPr lang="en-US" b="1" dirty="0"/>
              <a:t>Preprocessing</a:t>
            </a:r>
          </a:p>
          <a:p>
            <a:pPr marL="850900" lvl="1" indent="-457200"/>
            <a:r>
              <a:rPr lang="en-US" dirty="0"/>
              <a:t>Missing Values</a:t>
            </a:r>
          </a:p>
          <a:p>
            <a:pPr marL="850900" lvl="1" indent="-457200"/>
            <a:r>
              <a:rPr lang="en-US" dirty="0"/>
              <a:t>Outlier Removal</a:t>
            </a:r>
          </a:p>
          <a:p>
            <a:pPr marL="850900" lvl="1" indent="-457200"/>
            <a:r>
              <a:rPr lang="en-US" dirty="0"/>
              <a:t>Median Filtering</a:t>
            </a:r>
          </a:p>
          <a:p>
            <a:pPr marL="850900" lvl="1" indent="-457200"/>
            <a:r>
              <a:rPr lang="en-US" dirty="0"/>
              <a:t>Data Normalization</a:t>
            </a:r>
          </a:p>
          <a:p>
            <a:pPr marL="850900" lvl="1" indent="-457200"/>
            <a:r>
              <a:rPr lang="en-US" dirty="0"/>
              <a:t>Absolute Value and define labels according  to sign(Gains, Losses)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4200B-A804-4777-B42B-692F60C81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383-49A1-426A-B06B-D98F3FA901D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171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25BB1-34BD-4A8B-96CF-104532EFF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P-value Calculation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8A272A-89C1-43E8-9052-9A99177916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/>
                <a:r>
                  <a:rPr lang="en-US" sz="2600" dirty="0"/>
                  <a:t>To find the </a:t>
                </a:r>
                <a:r>
                  <a:rPr lang="en-US" sz="2600" b="1" dirty="0"/>
                  <a:t>p-value</a:t>
                </a:r>
                <a:r>
                  <a:rPr lang="en-US" sz="2600" dirty="0"/>
                  <a:t> of the example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600" dirty="0"/>
                  <a:t> we use the sequence 			</a:t>
                </a:r>
                <a14:m>
                  <m:oMath xmlns:m="http://schemas.openxmlformats.org/officeDocument/2006/math">
                    <m:r>
                      <a:rPr lang="en-US" sz="2600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600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600" i="1" dirty="0">
                        <a:latin typeface="Cambria Math" panose="02040503050406030204" pitchFamily="18" charset="0"/>
                      </a:rPr>
                      <m:t>,, …,</m:t>
                    </m:r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6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600" dirty="0"/>
              </a:p>
              <a:p>
                <a:pPr lvl="1"/>
                <a:r>
                  <a:rPr lang="en-US" sz="2600" dirty="0"/>
                  <a:t>Formula</a:t>
                </a:r>
              </a:p>
              <a:p>
                <a:pPr lvl="2"/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3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3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3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3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3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3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300" i="1" dirty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3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3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sz="23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300" i="1" dirty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3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3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300" i="1" dirty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3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300" b="0" i="1" dirty="0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sSub>
                                  <m:sSubPr>
                                    <m:ctrlPr>
                                      <a:rPr lang="en-US" sz="23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300" i="1" dirty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3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sz="2300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3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 dirty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300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300" i="1" dirty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3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3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3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3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3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3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300" i="1" dirty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300" i="1" dirty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3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3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3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300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3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3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300" i="1" dirty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sz="2300" i="1" dirty="0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sz="23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3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3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sz="2300" dirty="0"/>
              </a:p>
              <a:p>
                <a:pPr lvl="1"/>
                <a:endParaRPr lang="en-US" sz="2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600" dirty="0"/>
                  <a:t> is a random number from a uniform distribution (0,1).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8A272A-89C1-43E8-9052-9A99177916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93"/>
                </a:stretch>
              </a:blipFill>
            </p:spPr>
            <p:txBody>
              <a:bodyPr/>
              <a:lstStyle/>
              <a:p>
                <a:r>
                  <a:rPr lang="en-C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5C1A4-43B0-4CC5-9E0D-3BD8E97A9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383-49A1-426A-B06B-D98F3FA901D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19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7BA9F-71BF-17F4-E2F8-14C96C17A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P-value Calculation </a:t>
            </a:r>
            <a:endParaRPr lang="en-C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336D55-8A79-1D64-C6A5-0F5612B0F5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Label conditional p-values</a:t>
                </a:r>
              </a:p>
              <a:p>
                <a:pPr marL="3937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∈</m:t>
                                  </m:r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sSub>
                                    <m:sSubPr>
                                      <m:ctrlP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∧</m:t>
                                  </m:r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∧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393700" lvl="1" indent="0">
                  <a:buNone/>
                </a:pPr>
                <a:endParaRPr lang="en-US" dirty="0"/>
              </a:p>
              <a:p>
                <a:r>
                  <a:rPr lang="en-US" dirty="0"/>
                  <a:t> </a:t>
                </a:r>
                <a:r>
                  <a:rPr lang="en-US" b="1" dirty="0"/>
                  <a:t>Label p-values</a:t>
                </a:r>
              </a:p>
              <a:p>
                <a:pPr marL="0" indent="0">
                  <a:buNone/>
                </a:pPr>
                <a:r>
                  <a:rPr lang="en-US" sz="2600" dirty="0"/>
                  <a:t>  	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6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𝑚𝑒𝑑𝑖𝑎𝑛</m:t>
                    </m:r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sz="2600" dirty="0"/>
                  <a:t>  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6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  <m:r>
                      <a:rPr lang="en-US" sz="2600" i="1" dirty="0">
                        <a:latin typeface="Cambria Math" panose="02040503050406030204" pitchFamily="18" charset="0"/>
                      </a:rPr>
                      <m:t>={</m:t>
                    </m:r>
                    <m:acc>
                      <m:accPr>
                        <m:chr m:val="̃"/>
                        <m:ctrlPr>
                          <a:rPr lang="en-US" sz="26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600" i="1" dirty="0">
                        <a:latin typeface="Cambria Math" panose="02040503050406030204" pitchFamily="18" charset="0"/>
                      </a:rPr>
                      <m:t>,, …,</m:t>
                    </m:r>
                    <m:acc>
                      <m:accPr>
                        <m:chr m:val="̃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  <m:r>
                      <a:rPr lang="en-US" sz="26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sz="2800" dirty="0"/>
                  <a:t> 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8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 dirty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800" b="0" i="1" dirty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8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 dirty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800" i="1" dirty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acc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acc>
                                  <m:accPr>
                                    <m:chr m:val="̃"/>
                                    <m:ctrlP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800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 dirty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n-US" sz="2800" b="0" i="1" dirty="0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d>
                          </m:e>
                        </m:d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dirty="0"/>
              </a:p>
              <a:p>
                <a:pPr marL="393700" lvl="1" indent="0">
                  <a:buNone/>
                </a:pPr>
                <a:endParaRPr lang="en-US" dirty="0"/>
              </a:p>
              <a:p>
                <a:pPr marL="3937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336D55-8A79-1D64-C6A5-0F5612B0F5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993"/>
                </a:stretch>
              </a:blipFill>
            </p:spPr>
            <p:txBody>
              <a:bodyPr/>
              <a:lstStyle/>
              <a:p>
                <a:r>
                  <a:rPr lang="en-C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A0CE2-5174-6F14-455B-26A099E0F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383-49A1-426A-B06B-D98F3FA901D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 Estimator as a Betting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393700" lvl="1" indent="0">
                  <a:buNone/>
                </a:pPr>
                <a:r>
                  <a:rPr lang="en-US" sz="2600" dirty="0"/>
                  <a:t>Our goal here is to calculate a density estimator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600" dirty="0"/>
                  <a:t> of the density distribution of the p-value series,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/>
                  <a:t>,…,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sz="2600" dirty="0"/>
              </a:p>
              <a:p>
                <a:pPr marL="393700" lvl="1" indent="0">
                  <a:buNone/>
                </a:pPr>
                <a:endParaRPr lang="en-US" sz="2600" dirty="0"/>
              </a:p>
              <a:p>
                <a:pPr lvl="1"/>
                <a:r>
                  <a:rPr lang="en-US" sz="2600" b="1" dirty="0">
                    <a:cs typeface="Times New Roman" panose="02020603050405020304" pitchFamily="18" charset="0"/>
                  </a:rPr>
                  <a:t>Histogram Estimator</a:t>
                </a:r>
              </a:p>
              <a:p>
                <a:pPr lvl="2"/>
                <a:r>
                  <a:rPr lang="en-US" sz="2600" dirty="0">
                    <a:cs typeface="Times New Roman" panose="02020603050405020304" pitchFamily="18" charset="0"/>
                  </a:rPr>
                  <a:t>We partition [0,1] into  </a:t>
                </a:r>
                <a14:m>
                  <m:oMath xmlns:m="http://schemas.openxmlformats.org/officeDocument/2006/math">
                    <m:r>
                      <a:rPr lang="el-GR" sz="26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𝜅</m:t>
                    </m:r>
                  </m:oMath>
                </a14:m>
                <a:r>
                  <a:rPr lang="en-US" sz="2600" dirty="0">
                    <a:cs typeface="Times New Roman" panose="02020603050405020304" pitchFamily="18" charset="0"/>
                  </a:rPr>
                  <a:t> bins:						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[0,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𝜅</m:t>
                        </m:r>
                      </m:den>
                    </m:f>
                    <m:r>
                      <a:rPr lang="en-US" sz="26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l-GR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𝜅</m:t>
                        </m:r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l-GR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𝜅</m:t>
                        </m:r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cs typeface="Times New Roman" panose="02020603050405020304" pitchFamily="18" charset="0"/>
                  </a:rPr>
                  <a:t>,…,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6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l-GR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𝜅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l-GR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𝜅</m:t>
                        </m:r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,1]</m:t>
                    </m:r>
                  </m:oMath>
                </a14:m>
                <a:endParaRPr lang="en-US" sz="2600" dirty="0">
                  <a:cs typeface="Times New Roman" panose="02020603050405020304" pitchFamily="18" charset="0"/>
                </a:endParaRPr>
              </a:p>
              <a:p>
                <a:pPr lvl="2"/>
                <a:r>
                  <a:rPr lang="en-US" sz="2600" dirty="0">
                    <a:cs typeface="Times New Roman" panose="02020603050405020304" pitchFamily="18" charset="0"/>
                  </a:rPr>
                  <a:t>Density estimator 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6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l-GR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𝜅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600" dirty="0">
                    <a:cs typeface="Times New Roman" panose="02020603050405020304" pitchFamily="18" charset="0"/>
                  </a:rPr>
                  <a:t>, </a:t>
                </a:r>
              </a:p>
              <a:p>
                <a:pPr marL="668337" lvl="2" indent="0">
                  <a:buNone/>
                </a:pPr>
                <a:r>
                  <a:rPr lang="en-US" sz="2600" dirty="0"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600" dirty="0">
                    <a:cs typeface="Times New Roman" panose="02020603050405020304" pitchFamily="18" charset="0"/>
                  </a:rPr>
                  <a:t> is the number of p-values belonging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600" dirty="0">
                  <a:cs typeface="Times New Roman" panose="02020603050405020304" pitchFamily="18" charset="0"/>
                </a:endParaRPr>
              </a:p>
              <a:p>
                <a:pPr marL="393700" lvl="1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496"/>
                </a:stretch>
              </a:blipFill>
            </p:spPr>
            <p:txBody>
              <a:bodyPr/>
              <a:lstStyle/>
              <a:p>
                <a:r>
                  <a:rPr lang="en-C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A0E51-37A0-40B4-8BD3-59621F117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383-49A1-426A-B06B-D98F3FA901D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17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44788-8222-1281-0533-85A3F19FD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Kernel Estimator as a Betting Function</a:t>
            </a:r>
            <a:endParaRPr lang="en-CY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FF7B0B-B672-4493-EE79-5A567723F5B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/>
                <a:r>
                  <a:rPr lang="en-US" sz="2600" b="1" dirty="0"/>
                  <a:t>Kernel estimator</a:t>
                </a: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sz="26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𝑛h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6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600" b="0" i="1" dirty="0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h</m:t>
                            </m:r>
                          </m:den>
                        </m:f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600" b="1" dirty="0"/>
              </a:p>
              <a:p>
                <a:pPr lvl="2"/>
                <a:r>
                  <a:rPr lang="en-US" sz="2600" dirty="0"/>
                  <a:t>Where</a:t>
                </a:r>
                <a:r>
                  <a:rPr lang="en-US" sz="2600" b="1" dirty="0"/>
                  <a:t> </a:t>
                </a:r>
                <a:r>
                  <a:rPr lang="en-US" sz="2600" dirty="0"/>
                  <a:t> K(z)=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6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l-GR" sz="26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rad>
                      </m:den>
                    </m:f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2600" b="1" dirty="0"/>
                  <a:t>	</a:t>
                </a:r>
              </a:p>
              <a:p>
                <a:pPr lvl="2"/>
                <a:r>
                  <a:rPr lang="en-US" sz="2600" dirty="0"/>
                  <a:t>h is the bandwidth.</a:t>
                </a:r>
                <a:endParaRPr lang="en-US" sz="2600" b="1" dirty="0"/>
              </a:p>
              <a:p>
                <a:endParaRPr lang="en-CY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FF7B0B-B672-4493-EE79-5A567723F5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993"/>
                </a:stretch>
              </a:blipFill>
            </p:spPr>
            <p:txBody>
              <a:bodyPr/>
              <a:lstStyle/>
              <a:p>
                <a:r>
                  <a:rPr lang="en-C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D82B3-973F-9CF6-EBEA-C4FDA1C1D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383-49A1-426A-B06B-D98F3FA901D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92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0DFB4-F750-FF64-07D7-2765A10CB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Cautious Betting Function</a:t>
            </a:r>
            <a:endParaRPr lang="en-C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3222B4-0DDD-1F53-5E11-CF15F102929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Cautious Betting Function: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1       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      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𝑊𝑖𝑡h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 ,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&gt;0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−1}</m:t>
                    </m:r>
                  </m:oMath>
                </a14:m>
                <a:r>
                  <a:rPr lang="en-US" dirty="0"/>
                  <a:t> and w is an integer</a:t>
                </a:r>
              </a:p>
              <a:p>
                <a:endParaRPr lang="en-CY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3222B4-0DDD-1F53-5E11-CF15F10292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C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ADFA7-5463-870F-C533-B206DAE09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383-49A1-426A-B06B-D98F3FA901D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138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EC755-A160-4E93-9F92-E1977E41A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 detection with ICM Alg1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24172-0F5E-4946-B82C-F07265C8F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3700" lvl="1" indent="0">
              <a:buNone/>
            </a:pPr>
            <a:r>
              <a:rPr lang="en-US" dirty="0"/>
              <a:t>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056FFF-4960-47B7-B9B9-114590F23238}"/>
                  </a:ext>
                </a:extLst>
              </p:cNvPr>
              <p:cNvSpPr/>
              <p:nvPr/>
            </p:nvSpPr>
            <p:spPr>
              <a:xfrm>
                <a:off x="535604" y="5240142"/>
                <a:ext cx="1062134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Now if the final value of the Martingale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exceeds 10 or 100 then we can reject the exchangeability assumption at a significance level equal to 10% and 1% respectively, thus an alarm is raised for CD detection.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D056FFF-4960-47B7-B9B9-114590F232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604" y="5240142"/>
                <a:ext cx="10621347" cy="923330"/>
              </a:xfrm>
              <a:prstGeom prst="rect">
                <a:avLst/>
              </a:prstGeom>
              <a:blipFill>
                <a:blip r:embed="rId2"/>
                <a:stretch>
                  <a:fillRect l="-517" t="-3974" b="-9934"/>
                </a:stretch>
              </a:blipFill>
            </p:spPr>
            <p:txBody>
              <a:bodyPr/>
              <a:lstStyle/>
              <a:p>
                <a:r>
                  <a:rPr lang="en-C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82D06-1444-486B-A47B-5FCE43F3D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383-49A1-426A-B06B-D98F3FA901D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919556-D93B-0337-04D7-33A3B58F42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38" y="1542756"/>
            <a:ext cx="7963999" cy="335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90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6A230-8DB8-72D5-50CF-A94F68FF4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ICM alg2</a:t>
            </a:r>
            <a:endParaRPr lang="en-C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CD8E78-DA97-B1A4-C11C-4B6EF17B69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construct two Martingales:</a:t>
                </a:r>
                <a:endParaRPr lang="en-US" b="1" dirty="0"/>
              </a:p>
              <a:p>
                <a:endParaRPr lang="en-US" b="1" dirty="0"/>
              </a:p>
              <a:p>
                <a:pPr lvl="1"/>
                <a:r>
                  <a:rPr lang="en-US" b="1" dirty="0"/>
                  <a:t>Label conditional p-values: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dirty="0" err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err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 dirty="0" err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b="1" i="1" dirty="0" err="1" smtClean="0">
                            <a:latin typeface="Cambria Math" panose="02040503050406030204" pitchFamily="18" charset="0"/>
                          </a:rPr>
                          <m:t>𝒄</m:t>
                        </m:r>
                      </m:sup>
                    </m:sSubSup>
                  </m:oMath>
                </a14:m>
                <a:r>
                  <a:rPr lang="en-US" dirty="0"/>
                  <a:t> tests for changes within the conditional distribution of the </a:t>
                </a:r>
                <a:r>
                  <a:rPr lang="en-US" dirty="0" err="1"/>
                  <a:t>pvalues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 lvl="1"/>
                <a:r>
                  <a:rPr lang="en-US" b="1" dirty="0"/>
                  <a:t>Label p-values: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dirty="0" err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err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 dirty="0" err="1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b="1" i="1" dirty="0" err="1" smtClean="0">
                            <a:latin typeface="Cambria Math" panose="02040503050406030204" pitchFamily="18" charset="0"/>
                          </a:rPr>
                          <m:t>𝒍</m:t>
                        </m:r>
                      </m:sup>
                    </m:sSubSup>
                  </m:oMath>
                </a14:m>
                <a:r>
                  <a:rPr lang="en-US" dirty="0"/>
                  <a:t> tests for changes in the overall distribution of labels.</a:t>
                </a:r>
              </a:p>
              <a:p>
                <a:endParaRPr lang="en-US" dirty="0"/>
              </a:p>
              <a:p>
                <a:r>
                  <a:rPr lang="en-US" dirty="0"/>
                  <a:t>The product of these martingales must exceed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𝛿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lead to the rejection of the EA at significance level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.</a:t>
                </a:r>
                <a:endParaRPr lang="en-CY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CD8E78-DA97-B1A4-C11C-4B6EF17B69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993" r="-556"/>
                </a:stretch>
              </a:blipFill>
            </p:spPr>
            <p:txBody>
              <a:bodyPr/>
              <a:lstStyle/>
              <a:p>
                <a:r>
                  <a:rPr lang="en-C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D50A14-076B-FBA8-876D-372EEBFF8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383-49A1-426A-B06B-D98F3FA901D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44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27DE3-4D98-05CA-6DB5-F38F1E801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 detection with ICM Alg2</a:t>
            </a:r>
            <a:endParaRPr lang="en-CY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8453FD-2CDC-E168-1462-AA7675E939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304925"/>
            <a:ext cx="7081838" cy="480059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2245F-3C7E-21CA-120E-FA940665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383-49A1-426A-B06B-D98F3FA901D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813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and results - Dataset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500" dirty="0"/>
              <a:t>ACGH Dataset contains data from 57 patients</a:t>
            </a:r>
            <a:r>
              <a:rPr lang="el-GR" sz="2500" dirty="0"/>
              <a:t> </a:t>
            </a:r>
            <a:r>
              <a:rPr lang="en-US" sz="2500" dirty="0"/>
              <a:t>with bladder tumor.   </a:t>
            </a:r>
          </a:p>
          <a:p>
            <a:pPr lvl="1"/>
            <a:endParaRPr lang="en-US" sz="2500" dirty="0"/>
          </a:p>
          <a:p>
            <a:pPr lvl="1"/>
            <a:r>
              <a:rPr lang="en-US" sz="2500" dirty="0"/>
              <a:t>It features the log2 ratio of DNA quantities between tumorous cells and a healthy reference. </a:t>
            </a:r>
          </a:p>
          <a:p>
            <a:pPr lvl="1"/>
            <a:endParaRPr lang="en-US" sz="2500" dirty="0"/>
          </a:p>
          <a:p>
            <a:pPr lvl="1"/>
            <a:r>
              <a:rPr lang="en-US" sz="2500" dirty="0"/>
              <a:t>A negative log2 ratio indicates losses in the genomic sequence, while a positive log2 ratio implies gains</a:t>
            </a:r>
          </a:p>
          <a:p>
            <a:pPr lvl="1"/>
            <a:endParaRPr lang="en-US" sz="2500" dirty="0"/>
          </a:p>
          <a:p>
            <a:pPr lvl="1"/>
            <a:r>
              <a:rPr lang="en-US" sz="2500" dirty="0"/>
              <a:t>We Remove all </a:t>
            </a:r>
            <a:r>
              <a:rPr lang="en-US" sz="2500" dirty="0" err="1"/>
              <a:t>NaNs</a:t>
            </a:r>
            <a:r>
              <a:rPr lang="en-US" sz="2500" dirty="0"/>
              <a:t> and outliers.</a:t>
            </a:r>
          </a:p>
          <a:p>
            <a:pPr lvl="1"/>
            <a:endParaRPr lang="en-US" sz="2500" dirty="0"/>
          </a:p>
          <a:p>
            <a:pPr lvl="1"/>
            <a:r>
              <a:rPr lang="en-US" sz="2500" dirty="0"/>
              <a:t> We also omit chromosomes associated with gender from this analysis.</a:t>
            </a:r>
          </a:p>
          <a:p>
            <a:pPr marL="668337" lvl="2" indent="0">
              <a:buNone/>
            </a:pPr>
            <a:endParaRPr lang="en-US" sz="2600" dirty="0"/>
          </a:p>
          <a:p>
            <a:pPr lvl="1"/>
            <a:endParaRPr lang="en-US" sz="2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A95999-7145-4516-9132-ECA60152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383-49A1-426A-B06B-D98F3FA901D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19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84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6EA72-3FFD-4EFC-B12B-0305A5CD3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65036-504E-41C6-8400-5A0F06C60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Motivation</a:t>
            </a:r>
          </a:p>
          <a:p>
            <a:r>
              <a:rPr lang="en-US" dirty="0">
                <a:cs typeface="Times New Roman" panose="02020603050405020304" pitchFamily="18" charset="0"/>
              </a:rPr>
              <a:t>Change Point</a:t>
            </a:r>
          </a:p>
          <a:p>
            <a:r>
              <a:rPr lang="en-US" dirty="0"/>
              <a:t>Inductive Conformal Martingales</a:t>
            </a:r>
            <a:endParaRPr lang="en-US" dirty="0">
              <a:cs typeface="Times New Roman" panose="02020603050405020304" pitchFamily="18" charset="0"/>
            </a:endParaRPr>
          </a:p>
          <a:p>
            <a:r>
              <a:rPr lang="en-US" dirty="0">
                <a:cs typeface="Times New Roman" panose="02020603050405020304" pitchFamily="18" charset="0"/>
              </a:rPr>
              <a:t>Betting Functions</a:t>
            </a:r>
          </a:p>
          <a:p>
            <a:r>
              <a:rPr lang="en-US" dirty="0">
                <a:cs typeface="Times New Roman" panose="02020603050405020304" pitchFamily="18" charset="0"/>
              </a:rPr>
              <a:t>CP Detection</a:t>
            </a:r>
          </a:p>
          <a:p>
            <a:r>
              <a:rPr lang="en-US" dirty="0">
                <a:cs typeface="Times New Roman" panose="02020603050405020304" pitchFamily="18" charset="0"/>
              </a:rPr>
              <a:t>Experiments and Results</a:t>
            </a:r>
          </a:p>
          <a:p>
            <a:r>
              <a:rPr lang="en-US" dirty="0">
                <a:cs typeface="Times New Roman" panose="02020603050405020304" pitchFamily="18" charset="0"/>
              </a:rPr>
              <a:t>Conclusions and Future Work</a:t>
            </a:r>
          </a:p>
          <a:p>
            <a:endParaRPr lang="en-C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FF7E8-4EDE-4FA8-95F8-B105F9A32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383-49A1-426A-B06B-D98F3FA901D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396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538E7E-A33F-4F51-9F4A-5945946F9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C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F393B-DAC1-4AC7-8749-E3A9D65B1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383-49A1-426A-B06B-D98F3FA901D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8" name="Picture 7" descr="A blue and white grid&#10;&#10;Description automatically generated">
            <a:extLst>
              <a:ext uri="{FF2B5EF4-FFF2-40B4-BE49-F238E27FC236}">
                <a16:creationId xmlns:a16="http://schemas.microsoft.com/office/drawing/2014/main" id="{F50EEB80-EC6F-3458-4CC1-32570C6B8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88" y="1055325"/>
            <a:ext cx="8506899" cy="551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22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E40E5-6CCD-4278-A4CB-DF74B9855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and results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C5E2D-CD5A-445A-94E6-F42F8B584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Performance measure</a:t>
            </a:r>
          </a:p>
          <a:p>
            <a:pPr lvl="1"/>
            <a:r>
              <a:rPr lang="en-US" sz="2800" i="1" u="none" strike="noStrike" baseline="0" dirty="0"/>
              <a:t>Number of change points per subject</a:t>
            </a:r>
            <a:endParaRPr lang="en-CY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US" sz="2000" b="0" i="0" u="none" strike="noStrike" baseline="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911DE-482F-431C-B234-9566A0466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383-49A1-426A-B06B-D98F3FA901D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21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73D4D3BC-AA0D-D160-7FF5-5C570DED0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71677" y="2620170"/>
            <a:ext cx="867727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1551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DC96E-7D34-4913-992F-568D607D2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Cautious-Kernel alg1 vs alg2</a:t>
            </a:r>
            <a:endParaRPr lang="en-C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5971E-6969-480A-A292-2352EE21C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383-49A1-426A-B06B-D98F3FA901D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22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23" name="Content Placeholder 22" descr="A graph of blue vertical lines&#10;&#10;Description automatically generated">
            <a:extLst>
              <a:ext uri="{FF2B5EF4-FFF2-40B4-BE49-F238E27FC236}">
                <a16:creationId xmlns:a16="http://schemas.microsoft.com/office/drawing/2014/main" id="{DD1E4FA0-AA4C-03C1-2D53-8BCB5734E4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18519"/>
            <a:ext cx="5384800" cy="4038600"/>
          </a:xfrm>
        </p:spPr>
      </p:pic>
      <p:pic>
        <p:nvPicPr>
          <p:cNvPr id="25" name="Content Placeholder 24" descr="A graph of blue vertical bars&#10;&#10;Description automatically generated">
            <a:extLst>
              <a:ext uri="{FF2B5EF4-FFF2-40B4-BE49-F238E27FC236}">
                <a16:creationId xmlns:a16="http://schemas.microsoft.com/office/drawing/2014/main" id="{8B22DE35-70B1-823E-5D12-9ACCB5C16B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118519"/>
            <a:ext cx="5384800" cy="4038600"/>
          </a:xfrm>
        </p:spPr>
      </p:pic>
    </p:spTree>
    <p:extLst>
      <p:ext uri="{BB962C8B-B14F-4D97-AF65-F5344CB8AC3E}">
        <p14:creationId xmlns:p14="http://schemas.microsoft.com/office/powerpoint/2010/main" val="750681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DC96E-7D34-4913-992F-568D607D2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Cautious-Hist alg1 vs alg2</a:t>
            </a:r>
            <a:endParaRPr lang="en-C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5971E-6969-480A-A292-2352EE21C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383-49A1-426A-B06B-D98F3FA901D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5" name="Content Placeholder 4" descr="A graph of blue vertical bars&#10;&#10;Description automatically generated">
            <a:extLst>
              <a:ext uri="{FF2B5EF4-FFF2-40B4-BE49-F238E27FC236}">
                <a16:creationId xmlns:a16="http://schemas.microsoft.com/office/drawing/2014/main" id="{A35E8690-97B2-1EBF-E401-0CE5ABD8254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18519"/>
            <a:ext cx="5384800" cy="4038600"/>
          </a:xfrm>
        </p:spPr>
      </p:pic>
      <p:pic>
        <p:nvPicPr>
          <p:cNvPr id="7" name="Content Placeholder 6" descr="A graph of blue vertical bars&#10;&#10;Description automatically generated">
            <a:extLst>
              <a:ext uri="{FF2B5EF4-FFF2-40B4-BE49-F238E27FC236}">
                <a16:creationId xmlns:a16="http://schemas.microsoft.com/office/drawing/2014/main" id="{185CC659-32C4-6770-C8F2-AFCDFADF20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118519"/>
            <a:ext cx="5384800" cy="4038600"/>
          </a:xfrm>
        </p:spPr>
      </p:pic>
    </p:spTree>
    <p:extLst>
      <p:ext uri="{BB962C8B-B14F-4D97-AF65-F5344CB8AC3E}">
        <p14:creationId xmlns:p14="http://schemas.microsoft.com/office/powerpoint/2010/main" val="2818703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DC96E-7D34-4913-992F-568D607D2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CGHBS VS ED</a:t>
            </a:r>
            <a:endParaRPr lang="en-C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5971E-6969-480A-A292-2352EE21C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383-49A1-426A-B06B-D98F3FA901D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5" name="Content Placeholder 4" descr="A graph of blue vertical bars&#10;&#10;Description automatically generated">
            <a:extLst>
              <a:ext uri="{FF2B5EF4-FFF2-40B4-BE49-F238E27FC236}">
                <a16:creationId xmlns:a16="http://schemas.microsoft.com/office/drawing/2014/main" id="{BB6D4A92-14C7-FA1E-3226-4B36D390D3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18519"/>
            <a:ext cx="5384800" cy="4038600"/>
          </a:xfrm>
        </p:spPr>
      </p:pic>
      <p:pic>
        <p:nvPicPr>
          <p:cNvPr id="7" name="Content Placeholder 6" descr="A graph of blue bars&#10;&#10;Description automatically generated with medium confidence">
            <a:extLst>
              <a:ext uri="{FF2B5EF4-FFF2-40B4-BE49-F238E27FC236}">
                <a16:creationId xmlns:a16="http://schemas.microsoft.com/office/drawing/2014/main" id="{2D35B054-5541-76BE-ED1F-98EE04B93E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118519"/>
            <a:ext cx="5384800" cy="4038600"/>
          </a:xfrm>
        </p:spPr>
      </p:pic>
    </p:spTree>
    <p:extLst>
      <p:ext uri="{BB962C8B-B14F-4D97-AF65-F5344CB8AC3E}">
        <p14:creationId xmlns:p14="http://schemas.microsoft.com/office/powerpoint/2010/main" val="2234188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D37E227-7004-EFAB-1CD2-9ECB9B298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2 vs Algorithm 1 </a:t>
            </a:r>
            <a:endParaRPr lang="en-CY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B4B7E6-F8E0-EF57-A5DF-C50E3290FC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latin typeface="+mj-lt"/>
              </a:rPr>
              <a:t>Cautious-Kernel</a:t>
            </a:r>
            <a:endParaRPr lang="en-CY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967271-D115-C6DA-6ECB-D6BF9B1B7B95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z="2400" dirty="0">
                <a:latin typeface="+mj-lt"/>
              </a:rPr>
              <a:t>Cautious-Hist</a:t>
            </a:r>
            <a:endParaRPr lang="en-C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F3FE61-112A-489C-10BF-593FE5E52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383-49A1-426A-B06B-D98F3FA901D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1153D7E8-FBAC-A9FF-D5AF-8C2C54038396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23" y="2514600"/>
            <a:ext cx="4808141" cy="3846513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90412DB6-86EA-EDE2-92D6-F6046FBE5B5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548" y="2514600"/>
            <a:ext cx="4808141" cy="3846513"/>
          </a:xfrm>
        </p:spPr>
      </p:pic>
    </p:spTree>
    <p:extLst>
      <p:ext uri="{BB962C8B-B14F-4D97-AF65-F5344CB8AC3E}">
        <p14:creationId xmlns:p14="http://schemas.microsoft.com/office/powerpoint/2010/main" val="3321129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76A1B76-836C-DA1F-A2D8-F142023A3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Cautious Kernel2 vs State of the art</a:t>
            </a:r>
            <a:endParaRPr lang="en-CY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B9328C-6E69-94B5-1F79-CA1803FC51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CGHBS </a:t>
            </a:r>
            <a:endParaRPr lang="en-C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60987-907C-BFDF-0D43-CDF07ACF1137}"/>
              </a:ext>
            </a:extLst>
          </p:cNvPr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	ED</a:t>
            </a:r>
            <a:endParaRPr lang="en-CY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BE08AF3-5FD0-393A-FD5C-7016C6F79E1A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23" y="2514600"/>
            <a:ext cx="4808141" cy="3846513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4D85B30-34A7-1F5C-2418-94BE13ED96E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548" y="2514600"/>
            <a:ext cx="4808141" cy="384651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13CD0A-2687-17D0-9012-0779C4DBC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383-49A1-426A-B06B-D98F3FA901D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6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blue and white dotted line&#10;&#10;Description automatically generated">
            <a:extLst>
              <a:ext uri="{FF2B5EF4-FFF2-40B4-BE49-F238E27FC236}">
                <a16:creationId xmlns:a16="http://schemas.microsoft.com/office/drawing/2014/main" id="{A36DEAA2-036F-E111-F5A4-0ECC88A56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63" y="615821"/>
            <a:ext cx="11551297" cy="57087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25AC6-3221-6EDF-20DD-D6F1A349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383-49A1-426A-B06B-D98F3FA901D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0460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F322B-5FC9-FDD6-6546-1863FFF22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64C02-1937-8B94-78AA-3467ACEC9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Developed two algorithms for change point (CP) detection in </a:t>
            </a:r>
            <a:r>
              <a:rPr lang="en-US" dirty="0" err="1"/>
              <a:t>aCGH</a:t>
            </a:r>
            <a:r>
              <a:rPr lang="en-US" dirty="0"/>
              <a:t> data.</a:t>
            </a:r>
          </a:p>
          <a:p>
            <a:r>
              <a:rPr lang="en-US" dirty="0"/>
              <a:t>Algorithms require only data preprocessing.</a:t>
            </a:r>
          </a:p>
          <a:p>
            <a:r>
              <a:rPr lang="en-US" dirty="0"/>
              <a:t>No assumptions made on specific models or distributions.</a:t>
            </a:r>
          </a:p>
          <a:p>
            <a:r>
              <a:rPr lang="en-US" dirty="0"/>
              <a:t>Improvements are observed when incorporating label distribution and label conditional data distribution.</a:t>
            </a:r>
          </a:p>
          <a:p>
            <a:r>
              <a:rPr lang="en-US" dirty="0"/>
              <a:t>Outperformed CBS and ED algorithm in the number of changes detected using the Cautious Kernel betting function.</a:t>
            </a:r>
            <a:endParaRPr lang="en-C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0C5AB3-9452-3116-0468-F99168344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383-49A1-426A-B06B-D98F3FA901D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3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5077B-8441-4913-85D1-6214983A1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EE687-C579-4B32-BDCB-7D0E70FFB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/>
              <a:t>Plan to utilize more diverse datasets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/>
              <a:t>Explore combining multiple tests to enhance robustness and accuracy.</a:t>
            </a:r>
            <a:endParaRPr lang="en-CY" sz="36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40092-E026-4874-9BBC-29111C116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383-49A1-426A-B06B-D98F3FA901D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11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 Need for a Robust, Assumption-Free Detection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b="1" i="0" dirty="0">
                <a:effectLst/>
              </a:rPr>
              <a:t>Understanding Genetic Variations: </a:t>
            </a:r>
            <a:r>
              <a:rPr lang="en-US" i="0" dirty="0">
                <a:effectLst/>
              </a:rPr>
              <a:t>Genomics is pivotal in uncovering the genetic basis of diseases and developing personalized medicine.</a:t>
            </a:r>
          </a:p>
          <a:p>
            <a:pPr>
              <a:spcBef>
                <a:spcPts val="2400"/>
              </a:spcBef>
            </a:pPr>
            <a:r>
              <a:rPr lang="en-US" b="1" i="0" dirty="0">
                <a:effectLst/>
              </a:rPr>
              <a:t>Significance in Cancer Research:</a:t>
            </a:r>
            <a:r>
              <a:rPr lang="en-US" i="0" dirty="0">
                <a:effectLst/>
              </a:rPr>
              <a:t> Detecting genomic gains and losses through </a:t>
            </a:r>
            <a:r>
              <a:rPr lang="en-US" i="0" dirty="0" err="1">
                <a:effectLst/>
              </a:rPr>
              <a:t>aCGH</a:t>
            </a:r>
            <a:r>
              <a:rPr lang="en-US" i="0" dirty="0">
                <a:effectLst/>
              </a:rPr>
              <a:t> data is crucial for identifying cancer biomarkers and therapeutic targets.</a:t>
            </a:r>
          </a:p>
          <a:p>
            <a:pPr>
              <a:spcBef>
                <a:spcPts val="2400"/>
              </a:spcBef>
            </a:pPr>
            <a:r>
              <a:rPr lang="en-US" b="1" dirty="0"/>
              <a:t>Challenges in Detection:</a:t>
            </a:r>
            <a:r>
              <a:rPr lang="en-US" dirty="0"/>
              <a:t> Traditional change point detection methods often rely on assumptions that may not hold for complex genomic data, leading to potential inaccuracies.</a:t>
            </a:r>
            <a:br>
              <a:rPr lang="en-US" dirty="0"/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C3603-C9F8-4DFB-941E-46F03C92D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383-49A1-426A-B06B-D98F3FA901D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55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6000" dirty="0"/>
              <a:t>				Thank you!!!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E4E79-EF53-438D-A004-788E421A7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383-49A1-426A-B06B-D98F3FA901D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852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88B57-8D25-DEA9-7BF6-DA6E619CF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4800" dirty="0"/>
              <a:t>Change Point Detection with Inductive Conformal Martingales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E6F61-1291-65F3-63C0-25F6AE040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Limitations of Current Methods: </a:t>
            </a:r>
            <a:r>
              <a:rPr lang="en-US" dirty="0"/>
              <a:t>Existing methods often require extensive computational resources and are prone to errors if underlying assumptions about data distribution are incorrect.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ICM Approach: </a:t>
            </a:r>
            <a:r>
              <a:rPr lang="en-US" dirty="0"/>
              <a:t>Our research uses  Inductive Conformal Martingales method that operates without assuming any distribution.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57408-FACB-565F-2A50-26F1F4B9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383-49A1-426A-B06B-D98F3FA901D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642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C14B4-1055-0814-243C-CFA2813D5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Points in </a:t>
            </a:r>
            <a:r>
              <a:rPr lang="en-US" dirty="0" err="1"/>
              <a:t>aCGH</a:t>
            </a:r>
            <a:r>
              <a:rPr lang="en-US" dirty="0"/>
              <a:t> data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F3990-89AD-E2D6-0064-9D8EBBBD7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Definition of Change Point:</a:t>
            </a:r>
            <a:r>
              <a:rPr lang="en-US" dirty="0"/>
              <a:t> A 'change point' refers to a location in the genomic sequence at which the statistical properties of the sequence data, undergo a significant change.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Relevance in Genomics:</a:t>
            </a:r>
            <a:r>
              <a:rPr lang="en-US" dirty="0"/>
              <a:t> In the context of </a:t>
            </a:r>
            <a:r>
              <a:rPr lang="en-US" dirty="0" err="1"/>
              <a:t>aCGH</a:t>
            </a:r>
            <a:r>
              <a:rPr lang="en-US" dirty="0"/>
              <a:t> data, change points can indicate crucial alterations in DNA, such as gains or losses of genomic material, which are essential for diagnosing various genetic conditions.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Detection Challenge:</a:t>
            </a:r>
            <a:r>
              <a:rPr lang="en-US" dirty="0"/>
              <a:t> Identifying the precise locations of these changes is critical for interpreting </a:t>
            </a:r>
            <a:r>
              <a:rPr lang="en-US" dirty="0" err="1"/>
              <a:t>aCGH</a:t>
            </a:r>
            <a:r>
              <a:rPr lang="en-US" dirty="0"/>
              <a:t> data and understanding the underlying genetic changes in an organism.</a:t>
            </a:r>
          </a:p>
          <a:p>
            <a:pPr marL="0" indent="0">
              <a:buNone/>
            </a:pPr>
            <a:r>
              <a:rPr lang="en-US" dirty="0"/>
              <a:t>.</a:t>
            </a:r>
            <a:endParaRPr lang="en-C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C4A39-CB04-6E08-34D6-310B5F86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383-49A1-426A-B06B-D98F3FA901D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5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Exchangeability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Exchangeability: </a:t>
                </a:r>
              </a:p>
              <a:p>
                <a:pPr lvl="1"/>
                <a:r>
                  <a:rPr lang="en-US" sz="2600" dirty="0"/>
                  <a:t>Given an infinite sequence of random variables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,…) </m:t>
                    </m:r>
                  </m:oMath>
                </a14:m>
                <a:r>
                  <a:rPr lang="en-US" sz="2600" dirty="0"/>
                  <a:t>the joint distribution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600" i="1" dirty="0">
                        <a:latin typeface="Cambria Math" panose="02040503050406030204" pitchFamily="18" charset="0"/>
                      </a:rPr>
                      <m:t>,…)</m:t>
                    </m:r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is exchangeable if it is invariant under any permutation of those random variables.</a:t>
                </a:r>
              </a:p>
              <a:p>
                <a:pPr lvl="1"/>
                <a:r>
                  <a:rPr lang="en-US" sz="2600" dirty="0"/>
                  <a:t>Testing if the data is exchangeable is equivalent to testing the data for being </a:t>
                </a:r>
                <a:r>
                  <a:rPr lang="en-US" sz="2600" dirty="0" err="1"/>
                  <a:t>i.i.d.</a:t>
                </a:r>
                <a:endParaRPr lang="en-US" sz="2600" dirty="0"/>
              </a:p>
              <a:p>
                <a:pPr lvl="1"/>
                <a:endParaRPr lang="en-US" sz="2600" dirty="0"/>
              </a:p>
              <a:p>
                <a:r>
                  <a:rPr lang="en-US" dirty="0"/>
                  <a:t>Test Exchangeability Martingale</a:t>
                </a:r>
                <a:endParaRPr lang="en-US" dirty="0"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2600" dirty="0">
                    <a:cs typeface="Times New Roman" panose="02020603050405020304" pitchFamily="18" charset="0"/>
                  </a:rPr>
                  <a:t>Is a sequence of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</m:t>
                    </m:r>
                  </m:oMath>
                </a14:m>
                <a:r>
                  <a:rPr lang="en-US" sz="2600" dirty="0">
                    <a:cs typeface="Times New Roman" panose="02020603050405020304" pitchFamily="18" charset="0"/>
                  </a:rPr>
                  <a:t> greater or equal to zero.</a:t>
                </a:r>
              </a:p>
              <a:p>
                <a:pPr lvl="1"/>
                <a:r>
                  <a:rPr lang="en-US" sz="2600" dirty="0"/>
                  <a:t>They keep the conditional expectation </a:t>
                </a:r>
                <a14:m>
                  <m:oMath xmlns:m="http://schemas.openxmlformats.org/officeDocument/2006/math">
                    <m:r>
                      <a:rPr lang="en-US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sz="2600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b>
                    </m:sSub>
                    <m:r>
                      <a:rPr lang="en-US" sz="2600" i="1" dirty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6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,…</m:t>
                    </m:r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600" i="1" dirty="0">
                        <a:latin typeface="Cambria Math" panose="02040503050406030204" pitchFamily="18" charset="0"/>
                      </a:rPr>
                      <m:t>) =</m:t>
                    </m:r>
                    <m:sSub>
                      <m:sSubPr>
                        <m:ctrlP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600" i="1" dirty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600" dirty="0"/>
              </a:p>
              <a:p>
                <a:pPr marL="393700" lvl="1" indent="0">
                  <a:buNone/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993"/>
                </a:stretch>
              </a:blipFill>
            </p:spPr>
            <p:txBody>
              <a:bodyPr/>
              <a:lstStyle/>
              <a:p>
                <a:r>
                  <a:rPr lang="en-C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E7C08-78A9-4AD6-94E1-4C50094B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383-49A1-426A-B06B-D98F3FA901D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6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93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6BA76-43DE-405D-B6A4-84166D151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Martingales in Fair Gambling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054089-BAE9-476E-A37C-D1DE618F93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i="0" dirty="0">
                    <a:solidFill>
                      <a:srgbClr val="374151"/>
                    </a:solidFill>
                    <a:effectLst/>
                    <a:latin typeface="Söhne"/>
                  </a:rPr>
                  <a:t>Fair Game and Infinite Wealth Scenario</a:t>
                </a:r>
              </a:p>
              <a:p>
                <a:endParaRPr lang="en-US" b="0" i="0" dirty="0">
                  <a:solidFill>
                    <a:srgbClr val="374151"/>
                  </a:solidFill>
                  <a:effectLst/>
                  <a:latin typeface="Söhne"/>
                </a:endParaRPr>
              </a:p>
              <a:p>
                <a:r>
                  <a:rPr lang="en-US" b="0" i="0" dirty="0">
                    <a:solidFill>
                      <a:srgbClr val="374151"/>
                    </a:solidFill>
                    <a:effectLst/>
                    <a:latin typeface="Söhne"/>
                  </a:rPr>
                  <a:t>Martingale as a Measure of Gains</a:t>
                </a:r>
              </a:p>
              <a:p>
                <a:endParaRPr lang="en-US" b="0" i="0" dirty="0">
                  <a:solidFill>
                    <a:srgbClr val="374151"/>
                  </a:solidFill>
                  <a:effectLst/>
                  <a:latin typeface="Söhne"/>
                </a:endParaRPr>
              </a:p>
              <a:p>
                <a:r>
                  <a:rPr lang="en-US" b="0" i="0" dirty="0">
                    <a:solidFill>
                      <a:srgbClr val="374151"/>
                    </a:solidFill>
                    <a:effectLst/>
                    <a:latin typeface="Söhne"/>
                  </a:rPr>
                  <a:t>Ville's Inequality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∃</m:t>
                            </m:r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sz="2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26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6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≥</m:t>
                        </m:r>
                        <m:r>
                          <a:rPr lang="en-US" sz="26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≤1/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2600" dirty="0"/>
              </a:p>
              <a:p>
                <a:pPr lvl="1"/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C054089-BAE9-476E-A37C-D1DE618F93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67" t="-993"/>
                </a:stretch>
              </a:blipFill>
            </p:spPr>
            <p:txBody>
              <a:bodyPr/>
              <a:lstStyle/>
              <a:p>
                <a:r>
                  <a:rPr lang="en-C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7BFDE-AD95-4156-B472-72A9D9951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383-49A1-426A-B06B-D98F3FA901D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15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Conformal Martingales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/>
                <a:r>
                  <a:rPr lang="en-US" sz="2600" dirty="0"/>
                  <a:t>The exchangeability Martingale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/>
                  <a:t>is calculated using the p-values: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3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300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300" dirty="0"/>
                  <a:t>)=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300" dirty="0"/>
                  <a:t>|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3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300" dirty="0"/>
                  <a:t>,…,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300" dirty="0"/>
                  <a:t> is the betting function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3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3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m:rPr>
                        <m:nor/>
                      </m:rPr>
                      <a:rPr lang="en-US" sz="2300" dirty="0"/>
                      <m:t>)</m:t>
                    </m:r>
                  </m:oMath>
                </a14:m>
                <a:endParaRPr lang="en-US" sz="2300" dirty="0"/>
              </a:p>
              <a:p>
                <a:pPr lvl="1"/>
                <a:endParaRPr lang="en-US" sz="2600" dirty="0"/>
              </a:p>
              <a:p>
                <a:pPr lvl="1"/>
                <a:r>
                  <a:rPr lang="en-US" sz="2600" dirty="0"/>
                  <a:t>Reject the </a:t>
                </a:r>
                <a:r>
                  <a:rPr lang="en-US" sz="2600" b="1" dirty="0"/>
                  <a:t>exchangeability assumption </a:t>
                </a:r>
                <a:r>
                  <a:rPr lang="en-US" sz="2600" dirty="0"/>
                  <a:t>at a significance level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</m:oMath>
                </a14:m>
                <a:r>
                  <a:rPr lang="en-US" sz="2600" dirty="0"/>
                  <a:t> if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600" dirty="0"/>
                  <a:t> (Ville's inequality (Ville, 1939))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109"/>
                </a:stretch>
              </a:blipFill>
            </p:spPr>
            <p:txBody>
              <a:bodyPr/>
              <a:lstStyle/>
              <a:p>
                <a:r>
                  <a:rPr lang="en-C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BAC50-73AE-4507-9021-AB06154B8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383-49A1-426A-B06B-D98F3FA901D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726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77D7D-E489-C35E-D2AA-CA550AA5E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ACGH Data</a:t>
            </a:r>
            <a:endParaRPr lang="en-CY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CEB7F-1A1F-7A4A-D9F7-A9619D17065F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err="1"/>
              <a:t>Davidsson</a:t>
            </a:r>
            <a:r>
              <a:rPr lang="en-US" dirty="0"/>
              <a:t>, Josef &amp; Collin, Anna &amp; </a:t>
            </a:r>
            <a:r>
              <a:rPr lang="en-US" dirty="0" err="1"/>
              <a:t>Björkhem</a:t>
            </a:r>
            <a:r>
              <a:rPr lang="en-US" dirty="0"/>
              <a:t>, Gudrun &amp; </a:t>
            </a:r>
            <a:r>
              <a:rPr lang="en-US" dirty="0" err="1"/>
              <a:t>Soller</a:t>
            </a:r>
            <a:r>
              <a:rPr lang="en-US" dirty="0"/>
              <a:t>, Maria. (2008). Array based characterization of a terminal deletion involving chromosome </a:t>
            </a:r>
            <a:r>
              <a:rPr lang="en-US" dirty="0" err="1"/>
              <a:t>subband</a:t>
            </a:r>
            <a:r>
              <a:rPr lang="en-US" dirty="0"/>
              <a:t> 15q26.2: An emerging syndrome associated with growth retardation, cardiac defects and developmental delay. BMC medical genetics. 9. 2. 10.1186/1471-2350-9-2. </a:t>
            </a:r>
            <a:endParaRPr lang="en-CY" dirty="0"/>
          </a:p>
        </p:txBody>
      </p:sp>
      <p:pic>
        <p:nvPicPr>
          <p:cNvPr id="7" name="Content Placeholder 6" descr="A graph showing a number of numbers and a number of dots&#10;&#10;Description automatically generated with medium confidence">
            <a:extLst>
              <a:ext uri="{FF2B5EF4-FFF2-40B4-BE49-F238E27FC236}">
                <a16:creationId xmlns:a16="http://schemas.microsoft.com/office/drawing/2014/main" id="{3A6F1480-92C6-8CAA-2FBC-B129F52195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485" y="989352"/>
            <a:ext cx="6232466" cy="5259048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F6087-4CE4-4323-4E06-D7FCBC6F4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13383-49A1-426A-B06B-D98F3FA901D6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734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24146</TotalTime>
  <Words>1110</Words>
  <Application>Microsoft Office PowerPoint</Application>
  <PresentationFormat>Widescreen</PresentationFormat>
  <Paragraphs>171</Paragraphs>
  <Slides>30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Calibri</vt:lpstr>
      <vt:lpstr>Cambria Math</vt:lpstr>
      <vt:lpstr>CMBX12</vt:lpstr>
      <vt:lpstr>Constantia</vt:lpstr>
      <vt:lpstr>Söhne</vt:lpstr>
      <vt:lpstr>Times New Roman</vt:lpstr>
      <vt:lpstr>Wingdings 2</vt:lpstr>
      <vt:lpstr>Flow</vt:lpstr>
      <vt:lpstr>Reliable Change Point Detection for ACGH data </vt:lpstr>
      <vt:lpstr>Outline</vt:lpstr>
      <vt:lpstr> Need for a Robust, Assumption-Free Detection Method</vt:lpstr>
      <vt:lpstr>Change Point Detection with Inductive Conformal Martingales</vt:lpstr>
      <vt:lpstr>Change Points in aCGH data</vt:lpstr>
      <vt:lpstr>Data Exchangeability</vt:lpstr>
      <vt:lpstr>The Role of Martingales in Fair Gambling</vt:lpstr>
      <vt:lpstr>Conformal Martingales</vt:lpstr>
      <vt:lpstr>ACGH Data</vt:lpstr>
      <vt:lpstr>Nonconformity Measure</vt:lpstr>
      <vt:lpstr>P-value Calculation </vt:lpstr>
      <vt:lpstr>P-value Calculation </vt:lpstr>
      <vt:lpstr>Histogram Estimator as a Betting Function</vt:lpstr>
      <vt:lpstr>Kernel Estimator as a Betting Function</vt:lpstr>
      <vt:lpstr>The Cautious Betting Function</vt:lpstr>
      <vt:lpstr>CP detection with ICM Alg1</vt:lpstr>
      <vt:lpstr>ICM alg2</vt:lpstr>
      <vt:lpstr>CP detection with ICM Alg2</vt:lpstr>
      <vt:lpstr>Experiments and results - Dataset</vt:lpstr>
      <vt:lpstr>PowerPoint Presentation</vt:lpstr>
      <vt:lpstr>Experiments and results</vt:lpstr>
      <vt:lpstr>Cautious-Kernel alg1 vs alg2</vt:lpstr>
      <vt:lpstr>Cautious-Hist alg1 vs alg2</vt:lpstr>
      <vt:lpstr>CGHBS VS ED</vt:lpstr>
      <vt:lpstr>Algorithm 2 vs Algorithm 1 </vt:lpstr>
      <vt:lpstr>Cautious Kernel2 vs State of the art</vt:lpstr>
      <vt:lpstr>PowerPoint Presentation</vt:lpstr>
      <vt:lpstr>Conclusions</vt:lpstr>
      <vt:lpstr>Future Directions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Histogram based Betting Function for Conformal Martingales</dc:title>
  <dc:creator>pambos eliades</dc:creator>
  <cp:lastModifiedBy>Χαράλαμπος Ηλιάδης</cp:lastModifiedBy>
  <cp:revision>28</cp:revision>
  <cp:lastPrinted>2024-09-07T21:34:30Z</cp:lastPrinted>
  <dcterms:created xsi:type="dcterms:W3CDTF">2021-09-05T19:27:58Z</dcterms:created>
  <dcterms:modified xsi:type="dcterms:W3CDTF">2024-09-11T08:06:35Z</dcterms:modified>
</cp:coreProperties>
</file>